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3" r:id="rId1"/>
  </p:sldMasterIdLst>
  <p:notesMasterIdLst>
    <p:notesMasterId r:id="rId28"/>
  </p:notesMasterIdLst>
  <p:sldIdLst>
    <p:sldId id="256" r:id="rId2"/>
    <p:sldId id="258" r:id="rId3"/>
    <p:sldId id="275" r:id="rId4"/>
    <p:sldId id="259" r:id="rId5"/>
    <p:sldId id="260" r:id="rId6"/>
    <p:sldId id="261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84" r:id="rId15"/>
    <p:sldId id="274" r:id="rId16"/>
    <p:sldId id="286" r:id="rId17"/>
    <p:sldId id="285" r:id="rId18"/>
    <p:sldId id="282" r:id="rId19"/>
    <p:sldId id="292" r:id="rId20"/>
    <p:sldId id="291" r:id="rId21"/>
    <p:sldId id="290" r:id="rId22"/>
    <p:sldId id="289" r:id="rId23"/>
    <p:sldId id="288" r:id="rId24"/>
    <p:sldId id="287" r:id="rId25"/>
    <p:sldId id="281" r:id="rId26"/>
    <p:sldId id="283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6D"/>
    <a:srgbClr val="2C9FB6"/>
    <a:srgbClr val="1C2C5A"/>
    <a:srgbClr val="1A3B70"/>
    <a:srgbClr val="09686D"/>
    <a:srgbClr val="14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294" autoAdjust="0"/>
    <p:restoredTop sz="85435" autoAdjust="0"/>
  </p:normalViewPr>
  <p:slideViewPr>
    <p:cSldViewPr>
      <p:cViewPr>
        <p:scale>
          <a:sx n="60" d="100"/>
          <a:sy n="60" d="100"/>
        </p:scale>
        <p:origin x="-142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C54446-C7EF-469B-9EC1-69298075FC5F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4467BA-C5B4-4293-97ED-F4DBAC9CE5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09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dirty="0" smtClean="0"/>
              <a:t>ניתן למלא אותו מכל מחשב, באופן מהיר ומדויק. </a:t>
            </a:r>
          </a:p>
          <a:p>
            <a:r>
              <a:rPr lang="he-IL" sz="1200" dirty="0" smtClean="0"/>
              <a:t>לדוגמה, במקום לכתוב את שם העיר, צריך פשוט לבחור אותו מתוך רשימת האפשרויות</a:t>
            </a:r>
          </a:p>
          <a:p>
            <a:endParaRPr lang="he-IL" sz="1200" dirty="0" smtClean="0"/>
          </a:p>
          <a:p>
            <a:r>
              <a:rPr lang="he-IL" sz="1200" dirty="0" smtClean="0"/>
              <a:t>שירות הטפסים הלאומי כולל למעלה מ- 2,000 טפסים שימושיים והוא מתעדכן כל העת</a:t>
            </a:r>
          </a:p>
          <a:p>
            <a:r>
              <a:rPr lang="he-IL" sz="1200" dirty="0" smtClean="0"/>
              <a:t>ניתן למלא טופס מקוון מכל מחשב, באופן מהיר ומדויק. </a:t>
            </a:r>
          </a:p>
          <a:p>
            <a:r>
              <a:rPr lang="he-IL" sz="1200" dirty="0" smtClean="0"/>
              <a:t>הטופס קריא, והטיפול בו יהיה מהיר יותר</a:t>
            </a:r>
          </a:p>
          <a:p>
            <a:r>
              <a:rPr lang="he-IL" sz="1200" dirty="0" smtClean="0"/>
              <a:t>אפשר לשמור את הטופס המלא במחשב ולמלא אותו בזמנכם הפנוי, גם מבלי להיות מחוברים לאינטרנט</a:t>
            </a:r>
          </a:p>
          <a:p>
            <a:r>
              <a:rPr lang="he-IL" sz="1200" dirty="0" smtClean="0"/>
              <a:t>אפשר להדפיס את הטופס ממחשבכם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67BA-C5B4-4293-97ED-F4DBAC9CE545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68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67BA-C5B4-4293-97ED-F4DBAC9CE545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19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67BA-C5B4-4293-97ED-F4DBAC9CE545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683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3861048"/>
          </a:xfrm>
          <a:prstGeom prst="rect">
            <a:avLst/>
          </a:prstGeom>
          <a:solidFill>
            <a:srgbClr val="1A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1075"/>
            <a:ext cx="9144000" cy="914400"/>
          </a:xfrm>
          <a:prstGeom prst="rect">
            <a:avLst/>
          </a:prstGeom>
        </p:spPr>
        <p:txBody>
          <a:bodyPr/>
          <a:lstStyle>
            <a:lvl1pPr>
              <a:buNone/>
              <a:defRPr sz="3200" b="0">
                <a:solidFill>
                  <a:schemeClr val="bg1"/>
                </a:solidFill>
                <a:cs typeface="+mn-cs"/>
              </a:defRPr>
            </a:lvl1pPr>
          </a:lstStyle>
          <a:p>
            <a:pPr marL="346075" indent="-346075" algn="ctr">
              <a:tabLst>
                <a:tab pos="1939925" algn="l"/>
              </a:tabLst>
            </a:pPr>
            <a:r>
              <a:rPr lang="he-IL" sz="4800" b="1" dirty="0" smtClean="0">
                <a:solidFill>
                  <a:schemeClr val="bg1">
                    <a:lumMod val="95000"/>
                  </a:schemeClr>
                </a:solidFill>
              </a:rPr>
              <a:t>ממשל זמין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</a:rPr>
              <a:t> | </a:t>
            </a:r>
            <a:r>
              <a:rPr lang="he-IL" sz="4800" dirty="0" smtClean="0">
                <a:solidFill>
                  <a:schemeClr val="bg1">
                    <a:lumMod val="95000"/>
                  </a:schemeClr>
                </a:solidFill>
              </a:rPr>
              <a:t>כותרת המצגת</a:t>
            </a:r>
            <a:endParaRPr lang="he-IL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08175" y="1989138"/>
            <a:ext cx="5256213" cy="6477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2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he-IL" sz="20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Arial" charset="0"/>
              </a:rPr>
              <a:t>מציג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Arial" charset="0"/>
              </a:rPr>
              <a:t>|</a:t>
            </a:r>
            <a:r>
              <a:rPr lang="he-IL" sz="20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Arial" charset="0"/>
              </a:rPr>
              <a:t> </a:t>
            </a:r>
            <a:r>
              <a:rPr lang="he-IL" sz="20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Arial" charset="0"/>
              </a:rPr>
              <a:t>תפקיד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 Narrow" pitchFamily="34" charset="0"/>
              <a:ea typeface="+mj-ea"/>
              <a:cs typeface="Arial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915816" y="2636912"/>
            <a:ext cx="3384376" cy="3384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901700" dist="101600" dir="14400000" sx="106000" sy="10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OV_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75856" y="3097763"/>
            <a:ext cx="2664296" cy="2131437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6165304"/>
            <a:ext cx="7309073" cy="54868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None/>
              <a:defRPr lang="he-IL" sz="2000" b="1" kern="1200" dirty="0">
                <a:solidFill>
                  <a:srgbClr val="1A3B7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he-IL" sz="2000" b="1" dirty="0" smtClean="0">
                <a:solidFill>
                  <a:srgbClr val="1A3B70"/>
                </a:solidFill>
                <a:latin typeface="+mn-lt"/>
                <a:cs typeface="+mn-cs"/>
              </a:rPr>
              <a:t>תאריך</a:t>
            </a:r>
            <a:r>
              <a:rPr lang="he-IL" sz="2000" dirty="0" smtClean="0">
                <a:solidFill>
                  <a:srgbClr val="1A3B70"/>
                </a:solidFill>
                <a:latin typeface="+mn-lt"/>
                <a:cs typeface="+mn-cs"/>
              </a:rPr>
              <a:t> </a:t>
            </a:r>
            <a:r>
              <a:rPr lang="he-IL" sz="2200" b="1" dirty="0" smtClean="0">
                <a:solidFill>
                  <a:srgbClr val="1A3B70"/>
                </a:solidFill>
                <a:latin typeface="+mn-lt"/>
                <a:cs typeface="+mn-cs"/>
              </a:rPr>
              <a:t>| משרד האוצר | אגף החשב הכללי</a:t>
            </a:r>
            <a:endParaRPr lang="he-IL" sz="2200" b="1" dirty="0">
              <a:solidFill>
                <a:srgbClr val="1A3B7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7384"/>
            <a:ext cx="9144000" cy="1196752"/>
          </a:xfrm>
          <a:prstGeom prst="rect">
            <a:avLst/>
          </a:prstGeom>
          <a:solidFill>
            <a:srgbClr val="1A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7504" y="6237312"/>
            <a:ext cx="1270475" cy="504056"/>
            <a:chOff x="107504" y="6237312"/>
            <a:chExt cx="1270475" cy="50405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9FFFB"/>
                </a:clrFrom>
                <a:clrTo>
                  <a:srgbClr val="F9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6296282"/>
              <a:ext cx="454557" cy="44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a8.sphotos.ak.fbcdn.net/hphotos-ak-snc6/248360_223993990945947_121660137846000_910174_1577451_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6237312"/>
              <a:ext cx="766419" cy="498173"/>
            </a:xfrm>
            <a:prstGeom prst="rect">
              <a:avLst/>
            </a:prstGeom>
            <a:noFill/>
          </p:spPr>
        </p:pic>
      </p:grp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71421"/>
            <a:ext cx="8429652" cy="107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4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dirty="0" smtClean="0"/>
              <a:t>כותרת דף תוכן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23527" y="1484784"/>
            <a:ext cx="8425185" cy="446516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373621" y="-2780803"/>
            <a:ext cx="10479299" cy="10098235"/>
          </a:xfrm>
          <a:prstGeom prst="ellipse">
            <a:avLst/>
          </a:prstGeom>
          <a:solidFill>
            <a:srgbClr val="14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themarker.com/ibo/images/it/it_rashit/GOVIL-r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4393" y="5085184"/>
            <a:ext cx="2383391" cy="155313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43213" y="2420889"/>
            <a:ext cx="6300787" cy="936104"/>
          </a:xfrm>
          <a:prstGeom prst="rect">
            <a:avLst/>
          </a:prstGeom>
        </p:spPr>
        <p:txBody>
          <a:bodyPr/>
          <a:lstStyle>
            <a:lvl1pPr>
              <a:buNone/>
              <a:defRPr sz="32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 defTabSz="640080"/>
            <a:r>
              <a:rPr lang="he-IL" sz="4400" b="1" dirty="0" smtClean="0">
                <a:solidFill>
                  <a:schemeClr val="bg1"/>
                </a:solidFill>
              </a:rPr>
              <a:t>כותרת פנימית </a:t>
            </a:r>
            <a:r>
              <a:rPr lang="he-IL" sz="4400" b="1" dirty="0" smtClean="0">
                <a:solidFill>
                  <a:srgbClr val="2C9FB6"/>
                </a:solidFill>
              </a:rPr>
              <a:t>|</a:t>
            </a:r>
            <a:r>
              <a:rPr lang="he-IL" sz="4400" b="1" dirty="0" smtClean="0">
                <a:solidFill>
                  <a:schemeClr val="bg1"/>
                </a:solidFill>
              </a:rPr>
              <a:t> </a:t>
            </a:r>
            <a:r>
              <a:rPr lang="he-IL" sz="4400" dirty="0" smtClean="0">
                <a:solidFill>
                  <a:schemeClr val="bg1"/>
                </a:solidFill>
              </a:rPr>
              <a:t>שם המצגת</a:t>
            </a:r>
            <a:endParaRPr lang="he-I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7384"/>
            <a:ext cx="9144000" cy="1196752"/>
          </a:xfrm>
          <a:prstGeom prst="rect">
            <a:avLst/>
          </a:prstGeom>
          <a:solidFill>
            <a:srgbClr val="1A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7504" y="6237312"/>
            <a:ext cx="1270475" cy="504056"/>
            <a:chOff x="107504" y="6237312"/>
            <a:chExt cx="1270475" cy="50405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9FFFB"/>
                </a:clrFrom>
                <a:clrTo>
                  <a:srgbClr val="F9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6296282"/>
              <a:ext cx="454557" cy="44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a8.sphotos.ak.fbcdn.net/hphotos-ak-snc6/248360_223993990945947_121660137846000_910174_1577451_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6237312"/>
              <a:ext cx="766419" cy="498173"/>
            </a:xfrm>
            <a:prstGeom prst="rect">
              <a:avLst/>
            </a:prstGeom>
            <a:noFill/>
          </p:spPr>
        </p:pic>
      </p:grpSp>
      <p:grpSp>
        <p:nvGrpSpPr>
          <p:cNvPr id="11" name="Group 121"/>
          <p:cNvGrpSpPr>
            <a:grpSpLocks/>
          </p:cNvGrpSpPr>
          <p:nvPr userDrawn="1"/>
        </p:nvGrpSpPr>
        <p:grpSpPr bwMode="auto">
          <a:xfrm>
            <a:off x="4067944" y="1987550"/>
            <a:ext cx="2778944" cy="2593578"/>
            <a:chOff x="4191000" y="4693591"/>
            <a:chExt cx="2088209" cy="2088209"/>
          </a:xfrm>
          <a:solidFill>
            <a:schemeClr val="tx2">
              <a:lumMod val="50000"/>
            </a:schemeClr>
          </a:solidFill>
        </p:grpSpPr>
        <p:sp>
          <p:nvSpPr>
            <p:cNvPr id="12" name="Oval 107"/>
            <p:cNvSpPr>
              <a:spLocks noChangeArrowheads="1"/>
            </p:cNvSpPr>
            <p:nvPr/>
          </p:nvSpPr>
          <p:spPr bwMode="auto">
            <a:xfrm>
              <a:off x="4191000" y="4693591"/>
              <a:ext cx="2088209" cy="208820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Rectangle 118"/>
            <p:cNvSpPr>
              <a:spLocks noChangeArrowheads="1"/>
            </p:cNvSpPr>
            <p:nvPr/>
          </p:nvSpPr>
          <p:spPr bwMode="auto">
            <a:xfrm>
              <a:off x="4470690" y="5332146"/>
              <a:ext cx="1560039" cy="37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/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122"/>
          <p:cNvSpPr>
            <a:spLocks noChangeArrowheads="1"/>
          </p:cNvSpPr>
          <p:nvPr/>
        </p:nvSpPr>
        <p:spPr bwMode="auto">
          <a:xfrm>
            <a:off x="1115616" y="1412776"/>
            <a:ext cx="2583093" cy="24668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" name="Oval 127"/>
          <p:cNvSpPr>
            <a:spLocks noChangeArrowheads="1"/>
          </p:cNvSpPr>
          <p:nvPr/>
        </p:nvSpPr>
        <p:spPr bwMode="auto">
          <a:xfrm>
            <a:off x="827584" y="4365104"/>
            <a:ext cx="1752600" cy="1752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3" name="Oval 128"/>
          <p:cNvSpPr>
            <a:spLocks noChangeArrowheads="1"/>
          </p:cNvSpPr>
          <p:nvPr/>
        </p:nvSpPr>
        <p:spPr bwMode="auto">
          <a:xfrm>
            <a:off x="6876256" y="1312168"/>
            <a:ext cx="1828800" cy="1828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6" name="Oval 132"/>
          <p:cNvSpPr>
            <a:spLocks noChangeArrowheads="1"/>
          </p:cNvSpPr>
          <p:nvPr userDrawn="1"/>
        </p:nvSpPr>
        <p:spPr bwMode="auto">
          <a:xfrm>
            <a:off x="6475040" y="3891879"/>
            <a:ext cx="2057400" cy="2057399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9" name="Oval 137"/>
          <p:cNvSpPr>
            <a:spLocks noChangeArrowheads="1"/>
          </p:cNvSpPr>
          <p:nvPr/>
        </p:nvSpPr>
        <p:spPr bwMode="auto">
          <a:xfrm>
            <a:off x="3059832" y="4509120"/>
            <a:ext cx="2057400" cy="2057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he-IL"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57290" y="2357430"/>
            <a:ext cx="200025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1" eaLnBrk="1" latinLnBrk="0" hangingPunct="1"/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42910" y="4929198"/>
            <a:ext cx="200025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1" eaLnBrk="1" latinLnBrk="0" hangingPunct="1"/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071802" y="5286388"/>
            <a:ext cx="200025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1" eaLnBrk="1" latinLnBrk="0" hangingPunct="1"/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81525" y="3009900"/>
            <a:ext cx="200025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1" eaLnBrk="1" latinLnBrk="0" hangingPunct="1"/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6715140" y="1857364"/>
            <a:ext cx="200025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1" eaLnBrk="1" latinLnBrk="0" hangingPunct="1"/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29388" y="4643446"/>
            <a:ext cx="200025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1" eaLnBrk="1" latinLnBrk="0" hangingPunct="1"/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71421"/>
            <a:ext cx="8429652" cy="107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4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dirty="0" smtClean="0"/>
              <a:t>כותרת דף תוכן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47664" y="1772816"/>
            <a:ext cx="7596336" cy="2592288"/>
          </a:xfrm>
          <a:prstGeom prst="rect">
            <a:avLst/>
          </a:prstGeom>
          <a:solidFill>
            <a:srgbClr val="1A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23528" y="1772816"/>
            <a:ext cx="2592288" cy="2592288"/>
          </a:xfrm>
          <a:prstGeom prst="ellipse">
            <a:avLst/>
          </a:prstGeom>
          <a:solidFill>
            <a:srgbClr val="2C9FB6"/>
          </a:solidFill>
          <a:ln>
            <a:noFill/>
          </a:ln>
          <a:effectLst>
            <a:outerShdw blurRad="546100" dist="114300" dir="30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7504" y="6237312"/>
            <a:ext cx="1270475" cy="504056"/>
            <a:chOff x="107504" y="6237312"/>
            <a:chExt cx="1270475" cy="504056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9FFFB"/>
                </a:clrFrom>
                <a:clrTo>
                  <a:srgbClr val="F9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6296282"/>
              <a:ext cx="454557" cy="44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http://a8.sphotos.ak.fbcdn.net/hphotos-ak-snc6/248360_223993990945947_121660137846000_910174_1577451_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6237312"/>
              <a:ext cx="766419" cy="498173"/>
            </a:xfrm>
            <a:prstGeom prst="rect">
              <a:avLst/>
            </a:prstGeom>
            <a:noFill/>
          </p:spPr>
        </p:pic>
      </p:grp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86079" y="2714625"/>
            <a:ext cx="6072201" cy="785813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sz="4000" b="1" dirty="0" smtClean="0">
                <a:solidFill>
                  <a:schemeClr val="bg1"/>
                </a:solidFill>
              </a:rPr>
              <a:t>כותרת פנימית |</a:t>
            </a:r>
            <a:r>
              <a:rPr lang="he-IL" sz="4000" dirty="0" smtClean="0">
                <a:solidFill>
                  <a:schemeClr val="bg1"/>
                </a:solidFill>
              </a:rPr>
              <a:t> שם המצגת</a:t>
            </a:r>
            <a:endParaRPr lang="en-US" dirty="0"/>
          </a:p>
        </p:txBody>
      </p:sp>
      <p:pic>
        <p:nvPicPr>
          <p:cNvPr id="13" name="Picture 12" descr="GOV_logo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9248" y="2100605"/>
            <a:ext cx="2110544" cy="1688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7384"/>
            <a:ext cx="9144000" cy="1196752"/>
          </a:xfrm>
          <a:prstGeom prst="rect">
            <a:avLst/>
          </a:prstGeom>
          <a:solidFill>
            <a:srgbClr val="1A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107504" y="6237312"/>
            <a:ext cx="1270475" cy="504056"/>
            <a:chOff x="107504" y="6237312"/>
            <a:chExt cx="1270475" cy="50405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9FFFB"/>
                </a:clrFrom>
                <a:clrTo>
                  <a:srgbClr val="F9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6296282"/>
              <a:ext cx="454557" cy="44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a8.sphotos.ak.fbcdn.net/hphotos-ak-snc6/248360_223993990945947_121660137846000_910174_1577451_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6237312"/>
              <a:ext cx="766419" cy="498173"/>
            </a:xfrm>
            <a:prstGeom prst="rect">
              <a:avLst/>
            </a:prstGeom>
            <a:noFill/>
          </p:spPr>
        </p:pic>
      </p:grp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8625" y="1571625"/>
            <a:ext cx="8429625" cy="1000125"/>
          </a:xfrm>
          <a:prstGeom prst="rect">
            <a:avLst/>
          </a:prstGeom>
        </p:spPr>
        <p:txBody>
          <a:bodyPr/>
          <a:lstStyle>
            <a:lvl1pPr marL="342900">
              <a:spcBef>
                <a:spcPct val="0"/>
              </a:spcBef>
              <a:buNone/>
              <a:defRPr sz="3600"/>
            </a:lvl1pPr>
          </a:lstStyle>
          <a:p>
            <a:pPr marL="342900">
              <a:spcBef>
                <a:spcPct val="0"/>
              </a:spcBef>
              <a:defRPr/>
            </a:pPr>
            <a:r>
              <a:rPr lang="he-IL" sz="2800" b="1" dirty="0" smtClean="0"/>
              <a:t>טקסט תקציר כללי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5720" y="71421"/>
            <a:ext cx="8429652" cy="107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US" sz="4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dirty="0" smtClean="0"/>
              <a:t>כותרת דף תוכן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2000232" y="2786058"/>
            <a:ext cx="6858048" cy="309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rgbClr val="1A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 userDrawn="1"/>
        </p:nvSpPr>
        <p:spPr>
          <a:xfrm>
            <a:off x="3275856" y="2924944"/>
            <a:ext cx="2664296" cy="2664296"/>
          </a:xfrm>
          <a:prstGeom prst="ellipse">
            <a:avLst/>
          </a:prstGeom>
          <a:solidFill>
            <a:srgbClr val="2C9FB6"/>
          </a:solidFill>
          <a:ln>
            <a:noFill/>
          </a:ln>
          <a:effectLst>
            <a:outerShdw blurRad="546100" dir="10980000" sx="106000" sy="106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OV_logo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6698" y="3231232"/>
            <a:ext cx="2227430" cy="178194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0" y="928688"/>
            <a:ext cx="4000500" cy="10715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algn="ctr"/>
            <a:r>
              <a:rPr lang="he-IL" sz="4800" b="1" spc="300" dirty="0" smtClean="0">
                <a:solidFill>
                  <a:schemeClr val="bg1">
                    <a:lumMod val="95000"/>
                  </a:schemeClr>
                </a:solidFill>
              </a:rPr>
              <a:t>תודה</a:t>
            </a:r>
            <a:endParaRPr lang="he-IL" sz="4800" b="1" spc="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2907" y="2000240"/>
            <a:ext cx="8929687" cy="57150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32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he-IL" sz="20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Arial" charset="0"/>
              </a:rPr>
              <a:t>שם המציג – </a:t>
            </a:r>
            <a:r>
              <a:rPr lang="he-IL" sz="20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Arial" charset="0"/>
              </a:rPr>
              <a:t>תפקיד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 Narrow" pitchFamily="34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B75197-F5C2-458B-8CDA-E5D13306747B}" type="datetimeFigureOut">
              <a:rPr lang="he-IL" smtClean="0"/>
              <a:pPr/>
              <a:t>א'/כסלו/תשע"ג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2F6574D-4E33-4604-B209-D2E3A4A6061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.gov.il/" TargetMode="External"/><Relationship Id="rId2" Type="http://schemas.openxmlformats.org/officeDocument/2006/relationships/hyperlink" Target="http://www.mcs.gov.il/ProfessionalInformation/Forms/Pages/Forms.asp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 smtClean="0"/>
              <a:t>בקשה </a:t>
            </a:r>
            <a:r>
              <a:rPr lang="he-IL" sz="3600" dirty="0"/>
              <a:t>להכרה במשלחת רשמית לצורך יציאה </a:t>
            </a:r>
            <a:r>
              <a:rPr lang="he-IL" sz="3600" dirty="0" smtClean="0"/>
              <a:t>לחו"ל </a:t>
            </a:r>
            <a:endParaRPr lang="he-IL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מאת – אגף הביטחון </a:t>
            </a:r>
            <a:endParaRPr lang="he-I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98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הטפסים</a:t>
            </a:r>
          </a:p>
          <a:p>
            <a:endParaRPr lang="he-IL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1560" y="1628800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מסך מקדים לתהליך ההתקנה</a:t>
            </a:r>
          </a:p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בשלב זה חשוב לוודא שכל חלונות הדפדפן סגורים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18888"/>
            <a:ext cx="43624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175346" y="6122265"/>
            <a:ext cx="900710" cy="297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85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הטפסים</a:t>
            </a:r>
          </a:p>
          <a:p>
            <a:endParaRPr lang="he-IL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1560" y="1628800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יש לקרוא את תנאי השימוש בתוכנה ולהצהיר על הסכמה</a:t>
            </a:r>
          </a:p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הסכמה הכרחית לשימוש בטפסים המקוונים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2" y="2535055"/>
            <a:ext cx="46291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6516216" y="5769260"/>
            <a:ext cx="216024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4211960" y="6309320"/>
            <a:ext cx="1008112" cy="373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7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85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</a:t>
            </a:r>
            <a:r>
              <a:rPr lang="he-IL" dirty="0" smtClean="0"/>
              <a:t>הטפסים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6886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628800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3"/>
              </a:buBlip>
              <a:defRPr/>
            </a:pPr>
            <a:r>
              <a:rPr lang="he-IL" sz="2200" b="1" dirty="0" smtClean="0"/>
              <a:t>בשלב זה מתבצעת ההתקנה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35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</a:t>
            </a:r>
            <a:r>
              <a:rPr lang="he-IL" dirty="0" smtClean="0"/>
              <a:t>הטפסים</a:t>
            </a:r>
            <a:endParaRPr lang="he-I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1628800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בסיום ההתקנה יש ללחוץ על סיים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21805"/>
            <a:ext cx="5403329" cy="377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436096" y="5374600"/>
            <a:ext cx="1008112" cy="373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08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לחו"ל - תהליך</a:t>
            </a:r>
            <a:endParaRPr lang="he-IL" dirty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8608603" cy="45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37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לחו"ל – דגשים תהליך</a:t>
            </a:r>
            <a:endParaRPr lang="he-IL" dirty="0"/>
          </a:p>
          <a:p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9407" y="1411448"/>
            <a:ext cx="8425185" cy="4680520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rgbClr val="2C9FB6"/>
              </a:buClr>
              <a:buSzPct val="120000"/>
              <a:buFont typeface="Calibri" pitchFamily="34" charset="0"/>
              <a:buChar char="●"/>
            </a:pPr>
            <a:r>
              <a:rPr lang="he-IL" sz="3600" b="0" dirty="0">
                <a:solidFill>
                  <a:prstClr val="black"/>
                </a:solidFill>
              </a:rPr>
              <a:t>לאחר </a:t>
            </a:r>
            <a:r>
              <a:rPr lang="he-IL" sz="3600" b="0" dirty="0" smtClean="0">
                <a:solidFill>
                  <a:prstClr val="black"/>
                </a:solidFill>
              </a:rPr>
              <a:t>השליחה </a:t>
            </a:r>
            <a:r>
              <a:rPr lang="he-IL" sz="3600" b="0" dirty="0">
                <a:solidFill>
                  <a:prstClr val="black"/>
                </a:solidFill>
              </a:rPr>
              <a:t>הטופס יינעל</a:t>
            </a:r>
          </a:p>
          <a:p>
            <a:pPr marL="0" lvl="0" indent="0">
              <a:spcBef>
                <a:spcPct val="20000"/>
              </a:spcBef>
              <a:buClr>
                <a:srgbClr val="2C9FB6"/>
              </a:buClr>
              <a:buSzPct val="120000"/>
            </a:pPr>
            <a:endParaRPr lang="he-IL" sz="800" b="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2C9FB6"/>
              </a:buClr>
              <a:buSzPct val="120000"/>
              <a:buFont typeface="Calibri" pitchFamily="34" charset="0"/>
              <a:buChar char="●"/>
            </a:pPr>
            <a:r>
              <a:rPr lang="he-IL" sz="3600" b="0" dirty="0">
                <a:solidFill>
                  <a:prstClr val="black"/>
                </a:solidFill>
              </a:rPr>
              <a:t>התהליך:</a:t>
            </a:r>
          </a:p>
          <a:p>
            <a:pPr marL="0" lvl="0" indent="0">
              <a:spcBef>
                <a:spcPct val="20000"/>
              </a:spcBef>
              <a:buClr>
                <a:srgbClr val="2C9FB6"/>
              </a:buClr>
              <a:buSzPct val="120000"/>
            </a:pPr>
            <a:r>
              <a:rPr lang="he-IL" sz="3600" b="0" dirty="0">
                <a:solidFill>
                  <a:prstClr val="black"/>
                </a:solidFill>
              </a:rPr>
              <a:t>   שליחה למורשה חתימה </a:t>
            </a:r>
            <a:r>
              <a:rPr lang="he-IL" sz="3600" b="0" dirty="0" smtClean="0">
                <a:solidFill>
                  <a:prstClr val="black"/>
                </a:solidFill>
              </a:rPr>
              <a:t>באיגוד   </a:t>
            </a:r>
            <a:endParaRPr lang="he-IL" sz="3600" b="0" dirty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Clr>
                <a:srgbClr val="2C9FB6"/>
              </a:buClr>
              <a:buSzPct val="120000"/>
            </a:pPr>
            <a:r>
              <a:rPr lang="he-IL" sz="3600" b="0" dirty="0">
                <a:solidFill>
                  <a:prstClr val="black"/>
                </a:solidFill>
              </a:rPr>
              <a:t>   </a:t>
            </a:r>
            <a:r>
              <a:rPr lang="he-IL" sz="3600" b="0" dirty="0" err="1" smtClean="0">
                <a:solidFill>
                  <a:prstClr val="black"/>
                </a:solidFill>
              </a:rPr>
              <a:t>מינהל</a:t>
            </a:r>
            <a:r>
              <a:rPr lang="he-IL" sz="3600" b="0" dirty="0" smtClean="0">
                <a:solidFill>
                  <a:prstClr val="black"/>
                </a:solidFill>
              </a:rPr>
              <a:t> הספורט            קב"ט- </a:t>
            </a:r>
            <a:r>
              <a:rPr lang="he-IL" sz="3600" b="0" dirty="0">
                <a:solidFill>
                  <a:prstClr val="black"/>
                </a:solidFill>
              </a:rPr>
              <a:t>אישור </a:t>
            </a:r>
            <a:r>
              <a:rPr lang="he-IL" sz="3600" b="0" dirty="0" smtClean="0">
                <a:solidFill>
                  <a:prstClr val="black"/>
                </a:solidFill>
              </a:rPr>
              <a:t>סופי </a:t>
            </a:r>
          </a:p>
          <a:p>
            <a:pPr marL="0" lvl="0" indent="0">
              <a:spcBef>
                <a:spcPct val="20000"/>
              </a:spcBef>
              <a:buClr>
                <a:srgbClr val="2C9FB6"/>
              </a:buClr>
              <a:buSzPct val="120000"/>
            </a:pPr>
            <a:r>
              <a:rPr lang="he-IL" sz="3600" b="0" dirty="0">
                <a:solidFill>
                  <a:prstClr val="black"/>
                </a:solidFill>
              </a:rPr>
              <a:t> </a:t>
            </a:r>
            <a:r>
              <a:rPr lang="he-IL" sz="3600" b="0" dirty="0" smtClean="0">
                <a:solidFill>
                  <a:prstClr val="black"/>
                </a:solidFill>
              </a:rPr>
              <a:t>            בשלב זה יפתח הטופס לעדכון נתונים   </a:t>
            </a:r>
          </a:p>
          <a:p>
            <a:pPr marL="0" lvl="0" indent="0">
              <a:spcBef>
                <a:spcPct val="20000"/>
              </a:spcBef>
              <a:buClr>
                <a:srgbClr val="2C9FB6"/>
              </a:buClr>
              <a:buSzPct val="120000"/>
            </a:pPr>
            <a:r>
              <a:rPr lang="he-IL" sz="3600" b="0" dirty="0">
                <a:solidFill>
                  <a:prstClr val="black"/>
                </a:solidFill>
              </a:rPr>
              <a:t> </a:t>
            </a:r>
            <a:r>
              <a:rPr lang="he-IL" sz="3600" b="0" dirty="0" smtClean="0">
                <a:solidFill>
                  <a:prstClr val="black"/>
                </a:solidFill>
              </a:rPr>
              <a:t> באיגוד.</a:t>
            </a:r>
            <a:endParaRPr lang="he-IL" sz="3600" b="0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  <p:sp>
        <p:nvSpPr>
          <p:cNvPr id="4" name="חץ שמאלה 3"/>
          <p:cNvSpPr/>
          <p:nvPr/>
        </p:nvSpPr>
        <p:spPr>
          <a:xfrm>
            <a:off x="1579603" y="311467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חץ שמאלה 9"/>
          <p:cNvSpPr/>
          <p:nvPr/>
        </p:nvSpPr>
        <p:spPr>
          <a:xfrm>
            <a:off x="4520924" y="375170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שמאלה 7"/>
          <p:cNvSpPr/>
          <p:nvPr/>
        </p:nvSpPr>
        <p:spPr>
          <a:xfrm>
            <a:off x="7380312" y="438874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2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לחו"ל – דגשים תהליך</a:t>
            </a:r>
            <a:endParaRPr lang="he-IL" dirty="0"/>
          </a:p>
          <a:p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7" y="1196752"/>
            <a:ext cx="8425185" cy="5328592"/>
          </a:xfrm>
        </p:spPr>
        <p:txBody>
          <a:bodyPr/>
          <a:lstStyle/>
          <a:p>
            <a:r>
              <a:rPr lang="he-IL" dirty="0" smtClean="0"/>
              <a:t>לאחר אישור סופי של הקב"ט:</a:t>
            </a:r>
          </a:p>
          <a:p>
            <a:pPr lvl="1"/>
            <a:r>
              <a:rPr lang="he-IL" dirty="0" smtClean="0"/>
              <a:t> עדכון הפרטים יתבצע בין הקב"ט לאיגוד</a:t>
            </a:r>
          </a:p>
          <a:p>
            <a:pPr marL="457200" lvl="1" indent="0">
              <a:buNone/>
            </a:pPr>
            <a:r>
              <a:rPr lang="he-IL" dirty="0" smtClean="0"/>
              <a:t>באמצעות כפתור</a:t>
            </a:r>
          </a:p>
          <a:p>
            <a:r>
              <a:rPr lang="he-IL" dirty="0" smtClean="0"/>
              <a:t>האיגוד יוכל לעדכן את :</a:t>
            </a:r>
          </a:p>
          <a:p>
            <a:pPr lvl="1"/>
            <a:r>
              <a:rPr lang="he-IL" dirty="0" smtClean="0"/>
              <a:t>כרטסת עדכון נתוני טיפות</a:t>
            </a:r>
          </a:p>
          <a:p>
            <a:pPr lvl="1"/>
            <a:r>
              <a:rPr lang="he-IL" dirty="0" smtClean="0"/>
              <a:t>כרטסת "פרטי הטיסות"</a:t>
            </a:r>
          </a:p>
          <a:p>
            <a:pPr lvl="1"/>
            <a:r>
              <a:rPr lang="he-IL" dirty="0"/>
              <a:t>מספר טלפון נייד בחו"ל </a:t>
            </a:r>
            <a:endParaRPr lang="he-IL" dirty="0" smtClean="0"/>
          </a:p>
          <a:p>
            <a:pPr lvl="1"/>
            <a:endParaRPr lang="he-IL" sz="800" dirty="0" smtClean="0"/>
          </a:p>
          <a:p>
            <a:pPr lvl="1"/>
            <a:r>
              <a:rPr lang="he-IL" dirty="0" smtClean="0"/>
              <a:t>שם המלון			</a:t>
            </a:r>
          </a:p>
          <a:p>
            <a:pPr lvl="1"/>
            <a:r>
              <a:rPr lang="he-IL" dirty="0" smtClean="0"/>
              <a:t>מס' טלפון של המלון 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63" y="2386608"/>
            <a:ext cx="2112234" cy="432048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4311026" y="4509120"/>
            <a:ext cx="476998" cy="3240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ounded Rectangle 9"/>
          <p:cNvSpPr/>
          <p:nvPr/>
        </p:nvSpPr>
        <p:spPr>
          <a:xfrm>
            <a:off x="1043608" y="4437112"/>
            <a:ext cx="309634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בכרטסת </a:t>
            </a:r>
            <a:r>
              <a:rPr lang="he-IL" dirty="0"/>
              <a:t>פרטי ראש המשלחת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3608" y="5229200"/>
            <a:ext cx="3096344" cy="7248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בכרטסת </a:t>
            </a:r>
            <a:r>
              <a:rPr lang="he-IL" dirty="0"/>
              <a:t>המקומות בהם תשהה </a:t>
            </a:r>
            <a:endParaRPr lang="he-IL" dirty="0" smtClean="0"/>
          </a:p>
          <a:p>
            <a:pPr algn="ctr"/>
            <a:r>
              <a:rPr lang="he-IL" dirty="0" smtClean="0"/>
              <a:t>המשלחת </a:t>
            </a:r>
            <a:r>
              <a:rPr lang="he-IL" dirty="0"/>
              <a:t>בחו"ל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320082" y="5373216"/>
            <a:ext cx="476998" cy="3240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5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מלבן 10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17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לחו"ל - דגשים</a:t>
            </a:r>
            <a:endParaRPr lang="he-IL" dirty="0"/>
          </a:p>
          <a:p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e-IL" dirty="0" smtClean="0"/>
              <a:t>קרא את ההנחיות למילוי הטופס היטב.</a:t>
            </a:r>
          </a:p>
          <a:p>
            <a:r>
              <a:rPr lang="he-IL" b="1" dirty="0" smtClean="0"/>
              <a:t>לפני</a:t>
            </a:r>
            <a:r>
              <a:rPr lang="he-IL" dirty="0" smtClean="0"/>
              <a:t> שליחת הטופס שמור אותו במחשבך על ידי לחיצה על כפתור             ב         בסרגל הכלים.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2711574" cy="4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65426" y="2967915"/>
            <a:ext cx="504056" cy="373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79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לחו"ל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he-IL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12446" r="12586" b="31465"/>
          <a:stretch/>
        </p:blipFill>
        <p:spPr bwMode="auto">
          <a:xfrm>
            <a:off x="251520" y="1412777"/>
            <a:ext cx="858709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2" y="21075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61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</a:t>
            </a:r>
            <a:r>
              <a:rPr lang="he-IL" dirty="0"/>
              <a:t>לחו"ל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he-IL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15840" r="13232" b="17565"/>
          <a:stretch/>
        </p:blipFill>
        <p:spPr bwMode="auto">
          <a:xfrm>
            <a:off x="144016" y="1124746"/>
            <a:ext cx="8964488" cy="524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2" y="32671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52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 smtClean="0"/>
              <a:t>מהו טופס מקוון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8208912" cy="5229200"/>
          </a:xfrm>
        </p:spPr>
        <p:txBody>
          <a:bodyPr/>
          <a:lstStyle/>
          <a:p>
            <a:pPr marL="360000">
              <a:spcBef>
                <a:spcPts val="600"/>
              </a:spcBef>
            </a:pPr>
            <a:r>
              <a:rPr lang="he-IL" sz="3000" dirty="0" smtClean="0"/>
              <a:t>- זהו טופס העברת מידע אינטרנטי אשר ניתן </a:t>
            </a:r>
            <a:r>
              <a:rPr lang="he-IL" sz="3000" dirty="0"/>
              <a:t>למלא </a:t>
            </a:r>
            <a:r>
              <a:rPr lang="he-IL" sz="3000" dirty="0" smtClean="0"/>
              <a:t>מכל </a:t>
            </a:r>
            <a:r>
              <a:rPr lang="he-IL" sz="3000" dirty="0"/>
              <a:t>מחשב, באופן </a:t>
            </a:r>
            <a:r>
              <a:rPr lang="he-IL" sz="3000" dirty="0" smtClean="0"/>
              <a:t>מהיר ומדויק, הטופס קריא, </a:t>
            </a:r>
            <a:r>
              <a:rPr lang="he-IL" sz="3000" dirty="0"/>
              <a:t>והטיפול בו יהיה מהיר </a:t>
            </a:r>
            <a:r>
              <a:rPr lang="he-IL" sz="3000" dirty="0" smtClean="0"/>
              <a:t>יותר.</a:t>
            </a:r>
          </a:p>
          <a:p>
            <a:pPr marL="360000">
              <a:spcBef>
                <a:spcPts val="600"/>
              </a:spcBef>
            </a:pPr>
            <a:r>
              <a:rPr lang="he-IL" sz="3000" dirty="0" smtClean="0"/>
              <a:t>- אפשר </a:t>
            </a:r>
            <a:r>
              <a:rPr lang="he-IL" sz="3000" dirty="0"/>
              <a:t>לשמור את הטופס המלא </a:t>
            </a:r>
            <a:r>
              <a:rPr lang="he-IL" sz="3000" dirty="0" smtClean="0"/>
              <a:t>במחשב.</a:t>
            </a:r>
          </a:p>
          <a:p>
            <a:pPr marL="360000">
              <a:spcBef>
                <a:spcPts val="600"/>
              </a:spcBef>
            </a:pPr>
            <a:r>
              <a:rPr lang="he-IL" sz="3000" dirty="0" smtClean="0"/>
              <a:t>- אפשר להדפיס את הטופס ממחשבכם.</a:t>
            </a:r>
          </a:p>
          <a:p>
            <a:pPr marL="17100" indent="0">
              <a:spcBef>
                <a:spcPts val="600"/>
              </a:spcBef>
            </a:pPr>
            <a:r>
              <a:rPr lang="he-IL" sz="3000" dirty="0" smtClean="0"/>
              <a:t>- על </a:t>
            </a:r>
            <a:r>
              <a:rPr lang="he-IL" sz="3000" dirty="0"/>
              <a:t>מנת להשתמש בטפסים המקוונים, עליכם </a:t>
            </a:r>
            <a:endParaRPr lang="he-IL" sz="3000" dirty="0" smtClean="0"/>
          </a:p>
          <a:p>
            <a:pPr marL="17100" indent="0">
              <a:spcBef>
                <a:spcPts val="600"/>
              </a:spcBef>
            </a:pPr>
            <a:r>
              <a:rPr lang="he-IL" sz="3000" dirty="0"/>
              <a:t> </a:t>
            </a:r>
            <a:r>
              <a:rPr lang="he-IL" sz="3000" dirty="0" smtClean="0"/>
              <a:t> להתקין את </a:t>
            </a:r>
            <a:r>
              <a:rPr lang="he-IL" sz="3000" dirty="0"/>
              <a:t>סרגל הטפסים </a:t>
            </a:r>
            <a:r>
              <a:rPr lang="he-IL" sz="3000" dirty="0" smtClean="0"/>
              <a:t>המקוונים.</a:t>
            </a:r>
            <a:endParaRPr lang="he-IL" sz="3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3707904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2C9FB6"/>
              </a:buClr>
              <a:buSzPct val="124000"/>
              <a:defRPr/>
            </a:pPr>
            <a:r>
              <a:rPr lang="he-IL" b="1" dirty="0"/>
              <a:t>אגף הביטחון </a:t>
            </a:r>
          </a:p>
        </p:txBody>
      </p:sp>
    </p:spTree>
    <p:extLst>
      <p:ext uri="{BB962C8B-B14F-4D97-AF65-F5344CB8AC3E}">
        <p14:creationId xmlns:p14="http://schemas.microsoft.com/office/powerpoint/2010/main" val="24400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</a:t>
            </a:r>
            <a:r>
              <a:rPr lang="he-IL" dirty="0"/>
              <a:t>לחו"ל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he-IL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t="13416" r="25905" b="21606"/>
          <a:stretch/>
        </p:blipFill>
        <p:spPr bwMode="auto">
          <a:xfrm>
            <a:off x="108521" y="1268760"/>
            <a:ext cx="8855967" cy="5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8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1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</a:t>
            </a:r>
            <a:r>
              <a:rPr lang="he-IL" dirty="0"/>
              <a:t>לחו"ל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he-IL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2769" r="19439" b="17403"/>
          <a:stretch/>
        </p:blipFill>
        <p:spPr bwMode="auto">
          <a:xfrm>
            <a:off x="0" y="1124745"/>
            <a:ext cx="9071991" cy="521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3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</a:t>
            </a:r>
            <a:r>
              <a:rPr lang="he-IL" dirty="0"/>
              <a:t>לחו"ל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he-IL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t="12446" r="19311" b="20474"/>
          <a:stretch/>
        </p:blipFill>
        <p:spPr bwMode="auto">
          <a:xfrm>
            <a:off x="0" y="1189856"/>
            <a:ext cx="8964488" cy="51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2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51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</a:t>
            </a:r>
            <a:r>
              <a:rPr lang="he-IL" dirty="0"/>
              <a:t>לחו"ל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he-IL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4223" r="19051" b="29688"/>
          <a:stretch/>
        </p:blipFill>
        <p:spPr bwMode="auto">
          <a:xfrm>
            <a:off x="35496" y="1124744"/>
            <a:ext cx="9036496" cy="519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טופס בקשה להכרה במשלחת רשמית </a:t>
            </a:r>
            <a:r>
              <a:rPr lang="he-IL" dirty="0" smtClean="0"/>
              <a:t>לצורך</a:t>
            </a:r>
          </a:p>
          <a:p>
            <a:r>
              <a:rPr lang="he-IL" dirty="0" smtClean="0"/>
              <a:t>יציאה </a:t>
            </a:r>
            <a:r>
              <a:rPr lang="he-IL" dirty="0"/>
              <a:t>לחו"ל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he-IL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t="15518" r="25664" b="11180"/>
          <a:stretch/>
        </p:blipFill>
        <p:spPr bwMode="auto">
          <a:xfrm>
            <a:off x="0" y="1127249"/>
            <a:ext cx="9144000" cy="460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55927" r="13362" b="22037"/>
          <a:stretch/>
        </p:blipFill>
        <p:spPr bwMode="auto">
          <a:xfrm>
            <a:off x="-1" y="5733256"/>
            <a:ext cx="9144001" cy="11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5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תמיכה טכנית</a:t>
            </a:r>
          </a:p>
          <a:p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268760"/>
            <a:ext cx="8425185" cy="53732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SzPct val="125000"/>
              <a:buNone/>
            </a:pPr>
            <a:r>
              <a:rPr lang="he-IL" sz="2600" dirty="0" smtClean="0"/>
              <a:t>במידה </a:t>
            </a:r>
            <a:r>
              <a:rPr lang="he-IL" sz="2600" dirty="0"/>
              <a:t>ואתה נתקל בקושי </a:t>
            </a:r>
            <a:r>
              <a:rPr lang="he-IL" sz="2600" dirty="0" smtClean="0"/>
              <a:t>בהתקנה או בקשיים </a:t>
            </a:r>
            <a:r>
              <a:rPr lang="he-IL" sz="2600" b="1" dirty="0" smtClean="0"/>
              <a:t>טכניים</a:t>
            </a:r>
            <a:r>
              <a:rPr lang="he-IL" sz="2600" dirty="0" smtClean="0"/>
              <a:t> במילוי או שליחת הטופס </a:t>
            </a:r>
            <a:r>
              <a:rPr lang="he-IL" sz="2600" dirty="0"/>
              <a:t>מרכז התמיכה של ממשל זמין ישמח לסייע לך.</a:t>
            </a:r>
            <a:endParaRPr lang="en-US" sz="2600" dirty="0"/>
          </a:p>
          <a:p>
            <a:pPr marL="0" indent="0">
              <a:lnSpc>
                <a:spcPct val="150000"/>
              </a:lnSpc>
              <a:buSzPct val="125000"/>
              <a:buNone/>
            </a:pPr>
            <a:r>
              <a:rPr lang="he-IL" sz="2600" b="1" dirty="0"/>
              <a:t>המוקד פועל 24 שעות ביממה </a:t>
            </a:r>
          </a:p>
          <a:p>
            <a:pPr marL="0" indent="0">
              <a:lnSpc>
                <a:spcPct val="150000"/>
              </a:lnSpc>
              <a:buSzPct val="125000"/>
              <a:buNone/>
            </a:pPr>
            <a:r>
              <a:rPr lang="he-IL" sz="2600" b="1" dirty="0" smtClean="0"/>
              <a:t>בטלפון</a:t>
            </a:r>
            <a:r>
              <a:rPr lang="he-IL" sz="2600" b="1" dirty="0"/>
              <a:t>:</a:t>
            </a:r>
            <a:endParaRPr lang="en-US" sz="2600" b="1" dirty="0"/>
          </a:p>
          <a:p>
            <a:pPr marL="0" indent="0">
              <a:lnSpc>
                <a:spcPct val="150000"/>
              </a:lnSpc>
              <a:buSzPct val="125000"/>
              <a:buNone/>
            </a:pPr>
            <a:r>
              <a:rPr lang="en-US" sz="2600" b="1" dirty="0"/>
              <a:t>	</a:t>
            </a:r>
            <a:r>
              <a:rPr lang="he-IL" sz="3000" b="1" dirty="0"/>
              <a:t> 1800-200-560 שלוחה </a:t>
            </a:r>
            <a:r>
              <a:rPr lang="he-IL" sz="3000" b="1" dirty="0" smtClean="0"/>
              <a:t>3</a:t>
            </a:r>
          </a:p>
          <a:p>
            <a:pPr marL="0" indent="0">
              <a:lnSpc>
                <a:spcPct val="150000"/>
              </a:lnSpc>
              <a:buSzPct val="125000"/>
              <a:buNone/>
            </a:pPr>
            <a:r>
              <a:rPr lang="he-IL" sz="2600" b="1" dirty="0" smtClean="0"/>
              <a:t>במייל:</a:t>
            </a:r>
          </a:p>
          <a:p>
            <a:pPr marL="0" indent="0">
              <a:lnSpc>
                <a:spcPct val="150000"/>
              </a:lnSpc>
              <a:buSzPct val="125000"/>
              <a:buNone/>
            </a:pPr>
            <a:r>
              <a:rPr lang="he-IL" sz="2600" b="1" dirty="0"/>
              <a:t>	</a:t>
            </a:r>
            <a:r>
              <a:rPr lang="en-US" sz="3400" b="1" dirty="0"/>
              <a:t>support@tehila.gov.il</a:t>
            </a:r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2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1600" y="1268760"/>
            <a:ext cx="7416825" cy="3457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 smtClean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sz="2800" b="1" dirty="0" smtClean="0"/>
              <a:t>לרשותכם בכל שאלה </a:t>
            </a:r>
          </a:p>
          <a:p>
            <a:pPr marL="0" indent="0" algn="ctr">
              <a:buNone/>
            </a:pPr>
            <a:r>
              <a:rPr lang="he-IL" sz="2800" b="1" dirty="0" smtClean="0"/>
              <a:t>אגף הביטחון </a:t>
            </a:r>
          </a:p>
          <a:p>
            <a:pPr marL="0" indent="0" algn="ctr">
              <a:buNone/>
            </a:pPr>
            <a:r>
              <a:rPr lang="he-IL" sz="2800" dirty="0" smtClean="0"/>
              <a:t>משרד- 02-5411108/3</a:t>
            </a:r>
            <a:endParaRPr lang="he-IL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0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58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bg1">
                    <a:lumMod val="95000"/>
                  </a:schemeClr>
                </a:solidFill>
              </a:rPr>
              <a:t>דגשים להתקנת סרגל הטפסים</a:t>
            </a:r>
            <a:endParaRPr lang="he-I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C9FB6"/>
              </a:buClr>
              <a:buSzPct val="124000"/>
              <a:buBlip>
                <a:blip r:embed="rId2"/>
              </a:buBlip>
              <a:tabLst/>
              <a:defRPr/>
            </a:pPr>
            <a:r>
              <a:rPr lang="he-IL" sz="2800" b="1" dirty="0" smtClean="0"/>
              <a:t>מערכות הפעלה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he-IL" sz="2800" dirty="0" smtClean="0"/>
              <a:t>קליק הימני של העכבר על            ובחירת </a:t>
            </a:r>
            <a:r>
              <a:rPr lang="en-US" sz="2800" dirty="0" smtClean="0"/>
              <a:t>Properties</a:t>
            </a:r>
            <a:endParaRPr lang="he-IL" sz="2800" dirty="0" smtClean="0"/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C9FB6"/>
              </a:buClr>
              <a:buSzPct val="124000"/>
              <a:defRPr/>
            </a:pPr>
            <a:r>
              <a:rPr lang="he-IL" sz="2800" b="1" dirty="0" smtClean="0"/>
              <a:t>- </a:t>
            </a:r>
            <a:r>
              <a:rPr lang="he-IL" sz="2800" dirty="0" smtClean="0"/>
              <a:t>מערכות </a:t>
            </a:r>
            <a:r>
              <a:rPr lang="he-IL" sz="2800" dirty="0"/>
              <a:t>ההפעלה הנפוצות תומכות בטפסים המקוונים </a:t>
            </a:r>
            <a:endParaRPr lang="he-IL" sz="2800" dirty="0" smtClean="0"/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2C9FB6"/>
              </a:buClr>
              <a:buSzPct val="124000"/>
              <a:defRPr/>
            </a:pPr>
            <a:r>
              <a:rPr lang="he-IL" sz="2800" dirty="0"/>
              <a:t> </a:t>
            </a:r>
            <a:r>
              <a:rPr lang="he-IL" sz="2800" dirty="0" smtClean="0"/>
              <a:t> לדוגמא</a:t>
            </a:r>
            <a:r>
              <a:rPr lang="he-IL" sz="2800" dirty="0"/>
              <a:t>: </a:t>
            </a:r>
            <a:r>
              <a:rPr lang="en-US" sz="2800" dirty="0" smtClean="0"/>
              <a:t>windows8</a:t>
            </a:r>
            <a:r>
              <a:rPr lang="he-IL" sz="2800" dirty="0" smtClean="0"/>
              <a:t> / </a:t>
            </a:r>
            <a:r>
              <a:rPr lang="en-US" sz="2800" dirty="0" smtClean="0"/>
              <a:t>windows7</a:t>
            </a:r>
            <a:r>
              <a:rPr lang="he-IL" sz="2800" dirty="0" smtClean="0"/>
              <a:t> </a:t>
            </a:r>
            <a:r>
              <a:rPr lang="he-IL" sz="2800" dirty="0"/>
              <a:t>/ </a:t>
            </a:r>
            <a:r>
              <a:rPr lang="en-US" sz="2800" dirty="0"/>
              <a:t>vista</a:t>
            </a:r>
            <a:r>
              <a:rPr lang="he-IL" sz="2800" dirty="0"/>
              <a:t> / </a:t>
            </a:r>
            <a:r>
              <a:rPr lang="en-US" sz="2800" dirty="0" err="1"/>
              <a:t>windowsXP</a:t>
            </a:r>
            <a:r>
              <a:rPr lang="he-IL" sz="2800" dirty="0"/>
              <a:t> </a:t>
            </a:r>
            <a:endParaRPr lang="he-IL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800" b="1" dirty="0" smtClean="0"/>
              <a:t>דפדפנים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he-IL" sz="2800" dirty="0" smtClean="0"/>
              <a:t>לחץ בעמוד האינטרנט על           ובחר ב- </a:t>
            </a:r>
            <a:r>
              <a:rPr lang="en-US" sz="2800" dirty="0"/>
              <a:t>About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he-IL" sz="2800" b="1" dirty="0" smtClean="0"/>
              <a:t>- </a:t>
            </a:r>
            <a:r>
              <a:rPr lang="he-IL" sz="2800" dirty="0" smtClean="0"/>
              <a:t>יש </a:t>
            </a:r>
            <a:r>
              <a:rPr lang="he-IL" sz="2800" dirty="0"/>
              <a:t>לעבוד עם </a:t>
            </a:r>
            <a:r>
              <a:rPr lang="en-US" sz="2800" dirty="0"/>
              <a:t>explorer8</a:t>
            </a:r>
            <a:r>
              <a:rPr lang="he-IL" sz="2800" dirty="0"/>
              <a:t> ומעלה </a:t>
            </a:r>
            <a:endParaRPr lang="he-IL" sz="2800" b="1" dirty="0" smtClean="0"/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FB6"/>
              </a:buClr>
              <a:buSzPct val="124000"/>
              <a:tabLst/>
              <a:defRPr/>
            </a:pPr>
            <a:endParaRPr lang="he-IL" sz="2200" b="1" dirty="0" smtClean="0"/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FB6"/>
              </a:buClr>
              <a:buSzPct val="124000"/>
              <a:tabLst/>
              <a:defRPr/>
            </a:pPr>
            <a:r>
              <a:rPr lang="he-IL" b="1" dirty="0" smtClean="0"/>
              <a:t>                                                           אגף הביטחון </a:t>
            </a:r>
          </a:p>
          <a:p>
            <a:pPr lvl="1">
              <a:spcBef>
                <a:spcPct val="20000"/>
              </a:spcBef>
              <a:buClr>
                <a:srgbClr val="2C9FB6"/>
              </a:buClr>
              <a:buSzPct val="124000"/>
              <a:defRPr/>
            </a:pP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he-IL" sz="2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36" y="1844821"/>
            <a:ext cx="846696" cy="85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07" y="4941168"/>
            <a:ext cx="718033" cy="52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 smtClean="0"/>
              <a:t>התקנת סרגל הטפסים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9512" y="1628800"/>
            <a:ext cx="8856983" cy="4321150"/>
          </a:xfrm>
        </p:spPr>
        <p:txBody>
          <a:bodyPr>
            <a:normAutofit/>
          </a:bodyPr>
          <a:lstStyle/>
          <a:p>
            <a:pPr marL="0" indent="0"/>
            <a:r>
              <a:rPr lang="he-IL" sz="3200" b="1" dirty="0" smtClean="0"/>
              <a:t>על מנת להיכנס לטופס </a:t>
            </a:r>
            <a:r>
              <a:rPr lang="en-US" sz="1800" u="sng" dirty="0">
                <a:hlinkClick r:id="rId2"/>
              </a:rPr>
              <a:t>http://</a:t>
            </a:r>
            <a:r>
              <a:rPr lang="en-US" sz="1800" u="sng" dirty="0" smtClean="0">
                <a:hlinkClick r:id="rId2"/>
              </a:rPr>
              <a:t>www.mcs.gov.il/ProfessionalInformation/Forms/Pages/Forms.aspx#blank</a:t>
            </a:r>
            <a:endParaRPr lang="he-IL" sz="1800" u="sng" dirty="0" smtClean="0"/>
          </a:p>
          <a:p>
            <a:pPr marL="0" indent="0">
              <a:buNone/>
            </a:pPr>
            <a:r>
              <a:rPr lang="he-IL" sz="3200" dirty="0" smtClean="0"/>
              <a:t>או לחילופין כנסו </a:t>
            </a:r>
            <a:r>
              <a:rPr lang="he-IL" sz="3200" b="1" dirty="0" smtClean="0"/>
              <a:t> לאתר משרד התרבות והספורט בכתובת :  </a:t>
            </a:r>
            <a:r>
              <a:rPr lang="en-US" sz="2800" b="1" dirty="0" smtClean="0">
                <a:solidFill>
                  <a:srgbClr val="29486D"/>
                </a:solidFill>
                <a:hlinkClick r:id="rId3"/>
              </a:rPr>
              <a:t>www.mcs.gov.il</a:t>
            </a:r>
            <a:r>
              <a:rPr lang="he-IL" sz="2800" b="1" dirty="0" smtClean="0">
                <a:solidFill>
                  <a:srgbClr val="29486D"/>
                </a:solidFill>
              </a:rPr>
              <a:t>  </a:t>
            </a:r>
            <a:r>
              <a:rPr lang="he-IL" sz="2800" b="1" dirty="0" smtClean="0"/>
              <a:t>- הלינק לטופס נמצא בעמודת טפסים או בנוהל אבטחת משלחות </a:t>
            </a:r>
            <a:r>
              <a:rPr lang="he-IL" sz="2800" b="1" dirty="0" err="1" smtClean="0"/>
              <a:t>לחו''ל</a:t>
            </a:r>
            <a:r>
              <a:rPr lang="he-IL" sz="2800" b="1" dirty="0" smtClean="0"/>
              <a:t>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he-IL" sz="3200" dirty="0" smtClean="0"/>
              <a:t>						</a:t>
            </a:r>
            <a:endParaRPr lang="en-US" sz="32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7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97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הטפסים</a:t>
            </a:r>
          </a:p>
          <a:p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7" y="1340768"/>
            <a:ext cx="8425185" cy="4609182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במידה והינכם מקבלים את ההודעה הבאה:</a:t>
            </a:r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pPr marL="0" indent="0">
              <a:buNone/>
            </a:pPr>
            <a:endParaRPr lang="he-IL" sz="2800" dirty="0" smtClean="0"/>
          </a:p>
          <a:p>
            <a:pPr marL="0" indent="0">
              <a:buNone/>
            </a:pPr>
            <a:endParaRPr lang="he-IL" sz="2800" dirty="0" smtClean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 smtClean="0"/>
          </a:p>
          <a:p>
            <a:pPr marL="0" indent="0">
              <a:buNone/>
            </a:pPr>
            <a:endParaRPr lang="he-IL" sz="2800" dirty="0" smtClean="0"/>
          </a:p>
          <a:p>
            <a:pPr marL="0" indent="0">
              <a:buNone/>
            </a:pPr>
            <a:r>
              <a:rPr lang="he-IL" sz="2800" dirty="0" smtClean="0"/>
              <a:t>עליכם להתקין את סרגל הכלים על פי ההוראות הבאות:</a:t>
            </a:r>
            <a:endParaRPr lang="he-IL" sz="2800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7449" r="2365" b="7702"/>
          <a:stretch/>
        </p:blipFill>
        <p:spPr bwMode="auto">
          <a:xfrm>
            <a:off x="2267744" y="1628800"/>
            <a:ext cx="56886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31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הטפסים</a:t>
            </a:r>
          </a:p>
          <a:p>
            <a:endParaRPr lang="he-IL" dirty="0"/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7449" r="2365" b="7702"/>
          <a:stretch/>
        </p:blipFill>
        <p:spPr bwMode="auto">
          <a:xfrm>
            <a:off x="1403648" y="1587020"/>
            <a:ext cx="7056784" cy="482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908413" y="3418062"/>
            <a:ext cx="155201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11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הטפסים</a:t>
            </a:r>
          </a:p>
          <a:p>
            <a:endParaRPr lang="he-I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1628800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FB6"/>
              </a:buClr>
              <a:buSzPct val="124000"/>
              <a:buBlip>
                <a:blip r:embed="rId2"/>
              </a:buBlip>
              <a:tabLst/>
              <a:defRPr/>
            </a:pPr>
            <a:r>
              <a:rPr lang="he-IL" sz="2200" b="1" dirty="0" smtClean="0"/>
              <a:t>נדגיש כי התקנת הסרגל הינו הליך בטוח לחלוטין ואינו פוגע במחשב האישי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FB6"/>
              </a:buClr>
              <a:buSzPct val="124000"/>
              <a:tabLst/>
              <a:defRPr/>
            </a:pPr>
            <a:endParaRPr lang="he-IL" sz="22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34047"/>
            <a:ext cx="49244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183458" y="4512078"/>
            <a:ext cx="900710" cy="297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4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הטפסים</a:t>
            </a:r>
          </a:p>
          <a:p>
            <a:endParaRPr lang="he-IL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1560" y="1628800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כשיופיע על המסך החלון הבא, תוכלו לקבוע איפה לשמור </a:t>
            </a:r>
            <a:r>
              <a:rPr lang="he-IL" sz="2200" b="1" dirty="0"/>
              <a:t>על המחשב שלכם </a:t>
            </a:r>
            <a:r>
              <a:rPr lang="he-IL" sz="2200" b="1" dirty="0" smtClean="0"/>
              <a:t>את קובץ ההתקנה</a:t>
            </a:r>
          </a:p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יש לבחור את התיקיה המתאימה ולשמור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FB6"/>
              </a:buClr>
              <a:buSzPct val="124000"/>
              <a:tabLst/>
              <a:defRPr/>
            </a:pPr>
            <a:endParaRPr lang="he-IL" sz="22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11" y="2807838"/>
            <a:ext cx="55340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588224" y="5805264"/>
            <a:ext cx="900710" cy="297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4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התקנת סרגל הטפסים</a:t>
            </a:r>
          </a:p>
          <a:p>
            <a:endParaRPr lang="he-IL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1628800"/>
            <a:ext cx="8318128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2C9FB6"/>
              </a:buClr>
              <a:buSzPct val="124000"/>
              <a:buBlip>
                <a:blip r:embed="rId2"/>
              </a:buBlip>
              <a:defRPr/>
            </a:pPr>
            <a:r>
              <a:rPr lang="he-IL" sz="2200" b="1" dirty="0" smtClean="0"/>
              <a:t>בסיום הורדת קובץ ההתקנה יש להריץ את הקובץ על ידי לחיצה על כפתור </a:t>
            </a:r>
            <a:r>
              <a:rPr lang="en-US" sz="2200" b="1" dirty="0" smtClean="0"/>
              <a:t>Run</a:t>
            </a:r>
            <a:endParaRPr lang="he-IL" sz="2200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9011"/>
            <a:ext cx="52292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669"/>
            <a:ext cx="10239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3852092" y="6444044"/>
            <a:ext cx="14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אגף הביטחון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85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וויות">
  <a:themeElements>
    <a:clrScheme name="זוויות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זוויות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ווי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1216</TotalTime>
  <Words>591</Words>
  <Application>Microsoft Office PowerPoint</Application>
  <PresentationFormat>‫הצגה על המסך (4:3)</PresentationFormat>
  <Paragraphs>141</Paragraphs>
  <Slides>26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זוויות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Netwise Application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Nirit Dekel</cp:lastModifiedBy>
  <cp:revision>106</cp:revision>
  <dcterms:created xsi:type="dcterms:W3CDTF">2011-07-14T20:11:25Z</dcterms:created>
  <dcterms:modified xsi:type="dcterms:W3CDTF">2012-11-15T09:25:16Z</dcterms:modified>
</cp:coreProperties>
</file>